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65" r:id="rId3"/>
    <p:sldId id="266" r:id="rId4"/>
    <p:sldId id="270" r:id="rId5"/>
    <p:sldId id="267" r:id="rId6"/>
    <p:sldId id="277" r:id="rId7"/>
    <p:sldId id="271" r:id="rId8"/>
    <p:sldId id="272" r:id="rId9"/>
    <p:sldId id="273" r:id="rId10"/>
    <p:sldId id="274" r:id="rId11"/>
    <p:sldId id="275" r:id="rId12"/>
    <p:sldId id="276" r:id="rId13"/>
    <p:sldId id="278" r:id="rId14"/>
    <p:sldId id="279" r:id="rId15"/>
    <p:sldId id="280" r:id="rId16"/>
    <p:sldId id="281" r:id="rId17"/>
    <p:sldId id="269" r:id="rId18"/>
    <p:sldId id="26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4248"/>
    <a:srgbClr val="FF9900"/>
    <a:srgbClr val="FFC4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30" autoAdjust="0"/>
    <p:restoredTop sz="94660"/>
  </p:normalViewPr>
  <p:slideViewPr>
    <p:cSldViewPr snapToGrid="0">
      <p:cViewPr varScale="1">
        <p:scale>
          <a:sx n="65" d="100"/>
          <a:sy n="65" d="100"/>
        </p:scale>
        <p:origin x="63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98090E-1E63-4BDA-B617-467CB05C71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7B916E6-9953-42C2-BC30-D2637E847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AU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CB98AB-F2E3-4B5B-8945-92513B758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79BA87-2B56-418B-B021-AE6EC3374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A7D9F1-02CC-4643-9199-230680B38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1659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5B59DD-E8C4-45B5-91E9-081E35907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B3AC7E8-9D0D-4C91-BC81-8F9E717FBC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AU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919FFC6-0276-4341-9E6E-EF4F4477C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151301-B3C8-469E-BA5E-4E20C5249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CA9967-E327-46CA-BE76-9594D2280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8018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D36C5B1-B7A8-424E-8847-EF28B6EF0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12BA9CA-BD1B-43A0-9AF0-43D2EE774D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AU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4D18FD-1BFB-4912-B395-A9D0C0841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8CA9A6-4764-4F38-9FFF-91B7FA9F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6321DB-6AB9-4DBE-8826-1A312C698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2381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529C54-DEC4-44A1-B8A1-6E58FFCB0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00C0F3-CD6C-41DB-9C43-C2ED4DED7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AU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05D237-134F-4499-908C-9C8668834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5598E8-2B00-4267-A67A-36B570284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F9F0F4B-594E-4D59-9FEC-87CD772AD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481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F3BC10-08DA-4395-A62A-73BE268D7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0CB1DCA-ADCD-4A77-9B1E-CB4DC12E7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E591600-B238-4553-B412-57F0D605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750678-7262-4ECB-9B28-205E8F956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A90527-A9F9-4120-A9E1-93DB7479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6282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03DCAE-485B-45D5-AE5A-E5A7A9CDB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F4B2D33-1950-4D07-AB33-1485BBDB76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AU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191B9ED-FC88-4346-A21D-E47807E220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AU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E045ED1-3261-47B1-8B7C-66101AC9B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5F03ED6-B632-43E0-85F2-B14DBA2F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5E713D3-A6F5-41B3-B99B-A69710552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055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00A4D1-DFCF-432C-AD9A-64EE53E9C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842ECC-36A9-4498-A1C8-37508D368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FF78B81-8FDF-4082-B0E3-7D631FFD46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AU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A1AB5EA-5C0B-48FF-9292-94CDC289D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A0C21EB-70DC-4C79-8AC0-317F9F1FC7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AU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0E2DC5C-671F-42F0-9B14-F5BF490D0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9AF6F6C-8BBB-4835-90B4-AE6B69B56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1D45B2B-3B31-45D7-972E-5E1DB0846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0721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BF3AC2-849D-4CDF-B8B4-7FA8B36A5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C0F5EFC-BC0E-4FD2-AE35-DEEA775E5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A7CC83B-DD57-447B-A1C0-78BD95C70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062AD75-6769-40E0-8C0D-77E1B5258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38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54BD29E-0C78-4C6A-9E0A-DCBDAAF5D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DC8CCA2-0C64-441B-9A06-1ED399C87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96D0AC-D59A-4833-91AA-249045F81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137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2514F1-CC43-463B-989E-551D22410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B73865-A819-4196-87E4-9A4C5392A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AU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8A7CA97-2134-4238-9929-0C9AD63F8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9FD147-E905-4993-8D98-D0616AC6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38BFF79-61C8-4215-9E59-1C6BDFB31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480F613-CB37-4929-9E42-ADC8940F4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9134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7F137D-4C88-48A9-A5E8-F2BDDDABE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FD9CB5C-565F-43D5-B8B1-7CEB48C8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B93A086-04E2-4213-B05E-1C235F7EB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D1BF87A-9632-44FB-B557-3E0547102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0CD0A74-46D0-402E-83E6-D6AB695A0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A6C0A2E-4573-4A07-A60A-A8A40A347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5033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41BACA6-58D1-4724-A496-C01C86B12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AU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5F90870-BBA0-49AA-AF36-5F6859206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AU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F13AC05-ED88-4737-BBDF-FEE7B3C909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B840B-FEA6-4DBA-9663-2F289C1C58B2}" type="datetimeFigureOut">
              <a:rPr lang="zh-TW" altLang="en-US" smtClean="0"/>
              <a:t>2021/6/30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A58B13-FC5E-41DD-9519-9455801B83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0255FA5-DB93-4C70-BB80-8A8CB2C14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366F5-BD98-4440-8AEF-E515AEBA48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945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087C514-654F-47A5-B433-2814A3715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1114" cy="68580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0BFD7CF-B89F-47D2-AB6F-FBBDF2FC57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767885D-EB23-44DD-8311-A0BC3D78B6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68" y="887190"/>
            <a:ext cx="7131756" cy="5083620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65467C02-ACC4-469E-9D09-5F40CC328674}"/>
              </a:ext>
            </a:extLst>
          </p:cNvPr>
          <p:cNvSpPr txBox="1"/>
          <p:nvPr/>
        </p:nvSpPr>
        <p:spPr>
          <a:xfrm>
            <a:off x="10379452" y="179304"/>
            <a:ext cx="1786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第一組</a:t>
            </a:r>
            <a:endParaRPr lang="en-AU" sz="4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89597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0" y="296753"/>
            <a:ext cx="792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HTTP Status Code</a:t>
            </a:r>
            <a:r>
              <a:rPr lang="zh-TW" altLang="en-US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TW" sz="2000" b="1" i="0" dirty="0">
                <a:solidFill>
                  <a:srgbClr val="2021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(http</a:t>
            </a:r>
            <a:r>
              <a:rPr lang="zh-TW" altLang="en-US" sz="2000" b="1" i="0" dirty="0">
                <a:solidFill>
                  <a:srgbClr val="2021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狀態碼</a:t>
            </a:r>
            <a:r>
              <a:rPr lang="en-US" altLang="zh-TW" sz="2000" b="1" i="0" dirty="0">
                <a:solidFill>
                  <a:srgbClr val="2021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9AF0D6A-162F-4E2E-9C4A-0F1421AF6A02}"/>
              </a:ext>
            </a:extLst>
          </p:cNvPr>
          <p:cNvSpPr txBox="1"/>
          <p:nvPr/>
        </p:nvSpPr>
        <p:spPr>
          <a:xfrm>
            <a:off x="1785125" y="1557523"/>
            <a:ext cx="3117075" cy="821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2xx   Success</a:t>
            </a:r>
            <a:endParaRPr lang="en-AU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616716C-099A-4A5D-9DDE-294D4F6B7C9B}"/>
              </a:ext>
            </a:extLst>
          </p:cNvPr>
          <p:cNvSpPr txBox="1"/>
          <p:nvPr/>
        </p:nvSpPr>
        <p:spPr>
          <a:xfrm>
            <a:off x="6311900" y="1557523"/>
            <a:ext cx="4025900" cy="821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4xx   Client Error</a:t>
            </a:r>
            <a:endParaRPr lang="en-AU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4CBF266F-A7F6-4D4A-8E03-A6A98F820320}"/>
              </a:ext>
            </a:extLst>
          </p:cNvPr>
          <p:cNvGrpSpPr/>
          <p:nvPr/>
        </p:nvGrpSpPr>
        <p:grpSpPr>
          <a:xfrm>
            <a:off x="1785123" y="2742625"/>
            <a:ext cx="3383776" cy="2144446"/>
            <a:chOff x="1785123" y="2742625"/>
            <a:chExt cx="3383776" cy="2144446"/>
          </a:xfrm>
        </p:grpSpPr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034D1F77-F974-4C33-A8DF-FA3828910C93}"/>
                </a:ext>
              </a:extLst>
            </p:cNvPr>
            <p:cNvSpPr txBox="1"/>
            <p:nvPr/>
          </p:nvSpPr>
          <p:spPr>
            <a:xfrm>
              <a:off x="1785125" y="2742625"/>
              <a:ext cx="10537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AU" altLang="zh-TW" sz="28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200</a:t>
              </a:r>
              <a:endParaRPr lang="en-AU" sz="2800" dirty="0"/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791E8940-18B8-455D-AC88-22EBE9571D2B}"/>
                </a:ext>
              </a:extLst>
            </p:cNvPr>
            <p:cNvSpPr txBox="1"/>
            <p:nvPr/>
          </p:nvSpPr>
          <p:spPr>
            <a:xfrm>
              <a:off x="2838908" y="2744570"/>
              <a:ext cx="10537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AU" altLang="zh-TW" sz="28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OK</a:t>
              </a:r>
              <a:endParaRPr lang="en-AU" sz="2800" dirty="0">
                <a:solidFill>
                  <a:srgbClr val="F94248"/>
                </a:solidFill>
              </a:endParaRPr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AC4FECA2-25BF-4DAF-990F-EBF626ADE029}"/>
                </a:ext>
              </a:extLst>
            </p:cNvPr>
            <p:cNvSpPr txBox="1"/>
            <p:nvPr/>
          </p:nvSpPr>
          <p:spPr>
            <a:xfrm>
              <a:off x="1785124" y="3579456"/>
              <a:ext cx="10537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AU" altLang="zh-TW" sz="28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201</a:t>
              </a:r>
              <a:endParaRPr lang="en-AU" sz="2800" dirty="0"/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F44F3E68-789A-47AE-92DF-FD1A48D2D578}"/>
                </a:ext>
              </a:extLst>
            </p:cNvPr>
            <p:cNvSpPr txBox="1"/>
            <p:nvPr/>
          </p:nvSpPr>
          <p:spPr>
            <a:xfrm>
              <a:off x="2838908" y="3579456"/>
              <a:ext cx="161879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AU" altLang="zh-TW" sz="28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Created</a:t>
              </a:r>
              <a:endParaRPr lang="en-AU" sz="2800" dirty="0">
                <a:solidFill>
                  <a:srgbClr val="F94248"/>
                </a:solidFill>
              </a:endParaRPr>
            </a:p>
          </p:txBody>
        </p: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106FF529-1ED4-4202-86DD-CC2B4AB56403}"/>
                </a:ext>
              </a:extLst>
            </p:cNvPr>
            <p:cNvSpPr txBox="1"/>
            <p:nvPr/>
          </p:nvSpPr>
          <p:spPr>
            <a:xfrm>
              <a:off x="1785123" y="4363851"/>
              <a:ext cx="10537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AU" altLang="zh-TW" sz="28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20</a:t>
              </a:r>
              <a:r>
                <a:rPr lang="en-US" altLang="zh-TW" sz="28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</a:t>
              </a:r>
              <a:endParaRPr lang="en-AU" sz="2800" dirty="0"/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CF94DAE8-6E5C-41CE-B554-3781F44907BE}"/>
                </a:ext>
              </a:extLst>
            </p:cNvPr>
            <p:cNvSpPr txBox="1"/>
            <p:nvPr/>
          </p:nvSpPr>
          <p:spPr>
            <a:xfrm>
              <a:off x="2838906" y="4363851"/>
              <a:ext cx="232999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8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No Content</a:t>
              </a:r>
              <a:endParaRPr lang="en-AU" sz="2800" dirty="0">
                <a:solidFill>
                  <a:srgbClr val="F94248"/>
                </a:solidFill>
              </a:endParaRPr>
            </a:p>
          </p:txBody>
        </p:sp>
      </p:grp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126A76D3-1F99-4553-B4E3-45801C6E2A7C}"/>
              </a:ext>
            </a:extLst>
          </p:cNvPr>
          <p:cNvSpPr txBox="1"/>
          <p:nvPr/>
        </p:nvSpPr>
        <p:spPr>
          <a:xfrm>
            <a:off x="6311902" y="2742625"/>
            <a:ext cx="10537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en-AU" altLang="zh-TW" sz="2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00</a:t>
            </a:r>
            <a:endParaRPr lang="en-AU" sz="2800" dirty="0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66970DEC-EFED-4A17-BB97-DE9380114C25}"/>
              </a:ext>
            </a:extLst>
          </p:cNvPr>
          <p:cNvSpPr txBox="1"/>
          <p:nvPr/>
        </p:nvSpPr>
        <p:spPr>
          <a:xfrm>
            <a:off x="7365685" y="2744570"/>
            <a:ext cx="24192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altLang="zh-TW" sz="28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Bad Request</a:t>
            </a:r>
            <a:endParaRPr lang="en-AU" sz="2800" dirty="0">
              <a:solidFill>
                <a:srgbClr val="F94248"/>
              </a:solidFill>
            </a:endParaRP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B651417D-D684-49E4-9E56-8B5D71C4A2EF}"/>
              </a:ext>
            </a:extLst>
          </p:cNvPr>
          <p:cNvSpPr txBox="1"/>
          <p:nvPr/>
        </p:nvSpPr>
        <p:spPr>
          <a:xfrm>
            <a:off x="6311901" y="3579456"/>
            <a:ext cx="10537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altLang="zh-TW" sz="2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403</a:t>
            </a:r>
            <a:endParaRPr lang="en-AU" sz="2800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DE629AEA-ECF9-4FCC-9B33-6BD094160CFD}"/>
              </a:ext>
            </a:extLst>
          </p:cNvPr>
          <p:cNvSpPr txBox="1"/>
          <p:nvPr/>
        </p:nvSpPr>
        <p:spPr>
          <a:xfrm>
            <a:off x="7365684" y="3579456"/>
            <a:ext cx="19874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altLang="zh-TW" sz="28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Forbidden</a:t>
            </a:r>
            <a:endParaRPr lang="en-AU" sz="2800" dirty="0">
              <a:solidFill>
                <a:srgbClr val="F94248"/>
              </a:solidFill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CE1D8D8C-8841-40CA-8E4E-FD3DFA63BC0D}"/>
              </a:ext>
            </a:extLst>
          </p:cNvPr>
          <p:cNvSpPr txBox="1"/>
          <p:nvPr/>
        </p:nvSpPr>
        <p:spPr>
          <a:xfrm>
            <a:off x="6311900" y="4363851"/>
            <a:ext cx="10537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en-AU" altLang="zh-TW" sz="2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en-US" altLang="zh-TW" sz="2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endParaRPr lang="en-AU" sz="2800" dirty="0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42D022F1-AB06-450D-B2CA-5F66B9475DEE}"/>
              </a:ext>
            </a:extLst>
          </p:cNvPr>
          <p:cNvSpPr txBox="1"/>
          <p:nvPr/>
        </p:nvSpPr>
        <p:spPr>
          <a:xfrm>
            <a:off x="7365683" y="4363851"/>
            <a:ext cx="23299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Not Found</a:t>
            </a:r>
            <a:endParaRPr lang="en-AU" sz="2800" dirty="0">
              <a:solidFill>
                <a:srgbClr val="F94248"/>
              </a:solidFill>
            </a:endParaRP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CB94D537-6D56-4B6C-9437-0C47CFFA62C9}"/>
              </a:ext>
            </a:extLst>
          </p:cNvPr>
          <p:cNvSpPr txBox="1"/>
          <p:nvPr/>
        </p:nvSpPr>
        <p:spPr>
          <a:xfrm>
            <a:off x="6311900" y="5148246"/>
            <a:ext cx="10537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en-AU" altLang="zh-TW" sz="2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09</a:t>
            </a:r>
            <a:endParaRPr lang="en-AU" sz="2800" dirty="0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6AFCE6BE-7DD6-4570-AEF5-511C275D1561}"/>
              </a:ext>
            </a:extLst>
          </p:cNvPr>
          <p:cNvSpPr txBox="1"/>
          <p:nvPr/>
        </p:nvSpPr>
        <p:spPr>
          <a:xfrm>
            <a:off x="7365683" y="5148246"/>
            <a:ext cx="23299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Conflict</a:t>
            </a:r>
            <a:endParaRPr lang="en-AU" sz="2800" dirty="0">
              <a:solidFill>
                <a:srgbClr val="F94248"/>
              </a:solidFill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4C5A4059-F26A-4166-9B79-4BE05F75F785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ECB4FF26-4D0E-42A3-8D81-805F01A8EA93}"/>
              </a:ext>
            </a:extLst>
          </p:cNvPr>
          <p:cNvSpPr txBox="1"/>
          <p:nvPr/>
        </p:nvSpPr>
        <p:spPr>
          <a:xfrm>
            <a:off x="11641394" y="6519877"/>
            <a:ext cx="422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10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942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0" y="296753"/>
            <a:ext cx="792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Fetch API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9AF0D6A-162F-4E2E-9C4A-0F1421AF6A02}"/>
              </a:ext>
            </a:extLst>
          </p:cNvPr>
          <p:cNvSpPr txBox="1"/>
          <p:nvPr/>
        </p:nvSpPr>
        <p:spPr>
          <a:xfrm>
            <a:off x="946925" y="1709923"/>
            <a:ext cx="4564875" cy="3798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fetch(</a:t>
            </a:r>
            <a:r>
              <a:rPr lang="en-AU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‘</a:t>
            </a:r>
            <a:r>
              <a:rPr lang="en-AU" sz="24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urllink</a:t>
            </a:r>
            <a:r>
              <a:rPr lang="en-AU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’</a:t>
            </a:r>
            <a:r>
              <a:rPr lang="en-AU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, {</a:t>
            </a:r>
          </a:p>
          <a:p>
            <a:pPr>
              <a:lnSpc>
                <a:spcPct val="150000"/>
              </a:lnSpc>
            </a:pPr>
            <a:r>
              <a:rPr lang="en-AU" sz="32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en-AU" sz="2400" dirty="0">
                <a:latin typeface="Consolas" panose="020B0609020204030204" pitchFamily="49" charset="0"/>
                <a:ea typeface="微軟正黑體" panose="020B0604030504040204" pitchFamily="34" charset="-120"/>
              </a:rPr>
              <a:t>method:</a:t>
            </a:r>
            <a:r>
              <a:rPr lang="en-AU" sz="24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 ‘POST’</a:t>
            </a:r>
            <a:r>
              <a:rPr lang="en-AU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AU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body: (</a:t>
            </a:r>
            <a:r>
              <a:rPr lang="en-AU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formdata</a:t>
            </a:r>
            <a:r>
              <a:rPr lang="en-AU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AU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……</a:t>
            </a:r>
          </a:p>
          <a:p>
            <a:pPr>
              <a:lnSpc>
                <a:spcPct val="150000"/>
              </a:lnSpc>
            </a:pPr>
            <a:r>
              <a:rPr lang="en-AU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}).then(</a:t>
            </a:r>
            <a:r>
              <a:rPr lang="zh-TW" altLang="en-US" sz="2400" b="1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名稱</a:t>
            </a:r>
            <a:r>
              <a:rPr lang="en-AU" sz="2400" dirty="0">
                <a:latin typeface="Consolas" panose="020B0609020204030204" pitchFamily="49" charset="0"/>
                <a:ea typeface="微軟正黑體" panose="020B0604030504040204" pitchFamily="34" charset="-120"/>
              </a:rPr>
              <a:t> = &gt;</a:t>
            </a:r>
            <a:r>
              <a:rPr lang="zh-TW" altLang="en-US" sz="2400" dirty="0">
                <a:latin typeface="Consolas" panose="020B0609020204030204" pitchFamily="49" charset="0"/>
                <a:ea typeface="微軟正黑體" panose="020B0604030504040204" pitchFamily="34" charset="-120"/>
              </a:rPr>
              <a:t>  </a:t>
            </a:r>
            <a:r>
              <a:rPr lang="zh-TW" altLang="en-US" sz="2400" b="1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執行式</a:t>
            </a:r>
            <a:r>
              <a:rPr lang="en-AU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AU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.catch(</a:t>
            </a:r>
            <a:r>
              <a:rPr lang="zh-TW" altLang="en-US" sz="2400" b="1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名稱</a:t>
            </a:r>
            <a:r>
              <a:rPr lang="zh-TW" altLang="en-US" sz="2400" dirty="0"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  <a:ea typeface="微軟正黑體" panose="020B0604030504040204" pitchFamily="34" charset="-120"/>
              </a:rPr>
              <a:t>=&gt; </a:t>
            </a:r>
            <a:r>
              <a:rPr lang="zh-TW" altLang="en-US" sz="2400" b="1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執行式</a:t>
            </a:r>
            <a:r>
              <a:rPr lang="en-AU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C19779F-C9AF-40DD-A252-8853C256A897}"/>
              </a:ext>
            </a:extLst>
          </p:cNvPr>
          <p:cNvSpPr txBox="1"/>
          <p:nvPr/>
        </p:nvSpPr>
        <p:spPr>
          <a:xfrm>
            <a:off x="5985034" y="2043093"/>
            <a:ext cx="4949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i="0">
                <a:solidFill>
                  <a:srgbClr val="202122"/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※</a:t>
            </a:r>
            <a:r>
              <a:rPr lang="zh-TW" altLang="en-US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註</a:t>
            </a:r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:GET</a:t>
            </a:r>
            <a:r>
              <a:rPr lang="zh-TW" altLang="en-US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DELETE</a:t>
            </a:r>
            <a:r>
              <a:rPr lang="zh-TW" altLang="en-US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不可傳送</a:t>
            </a:r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body</a:t>
            </a:r>
            <a:endParaRPr lang="en-AU" sz="24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47DD748-9C14-46A9-ABD5-45DE7EF8255A}"/>
              </a:ext>
            </a:extLst>
          </p:cNvPr>
          <p:cNvSpPr txBox="1"/>
          <p:nvPr/>
        </p:nvSpPr>
        <p:spPr>
          <a:xfrm>
            <a:off x="5985034" y="2809253"/>
            <a:ext cx="49496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i="0">
                <a:solidFill>
                  <a:srgbClr val="202122"/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※</a:t>
            </a:r>
            <a:r>
              <a:rPr lang="zh-TW" altLang="en-US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註</a:t>
            </a:r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多行程式</a:t>
            </a:r>
            <a:endParaRPr lang="en-US" altLang="zh-TW" sz="24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.then</a:t>
            </a:r>
            <a:r>
              <a:rPr lang="en-AU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({</a:t>
            </a:r>
          </a:p>
          <a:p>
            <a:r>
              <a:rPr lang="en-AU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</a:p>
          <a:p>
            <a:r>
              <a:rPr lang="en-AU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….</a:t>
            </a:r>
            <a:r>
              <a:rPr lang="zh-TW" altLang="en-US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多行程式</a:t>
            </a:r>
            <a:endParaRPr lang="en-AU" altLang="zh-TW" sz="24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AU" altLang="zh-TW" sz="24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AU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})</a:t>
            </a:r>
            <a:endParaRPr lang="en-AU" sz="24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AC4FFEA-A4BF-4CF5-83DC-2736146B8E42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F9F697E-DEA8-4998-ACD5-8DC9FE899170}"/>
              </a:ext>
            </a:extLst>
          </p:cNvPr>
          <p:cNvSpPr txBox="1"/>
          <p:nvPr/>
        </p:nvSpPr>
        <p:spPr>
          <a:xfrm>
            <a:off x="11641394" y="6519877"/>
            <a:ext cx="422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11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639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0" y="296753"/>
            <a:ext cx="792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TW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Form </a:t>
            </a:r>
            <a:r>
              <a:rPr lang="en-US" altLang="zh-TW" sz="2000" b="1" i="0" dirty="0">
                <a:solidFill>
                  <a:srgbClr val="2021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b="1" i="0" dirty="0">
                <a:solidFill>
                  <a:srgbClr val="2021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表單</a:t>
            </a:r>
            <a:r>
              <a:rPr lang="en-US" altLang="zh-TW" sz="2000" b="1" i="0" dirty="0">
                <a:solidFill>
                  <a:srgbClr val="2021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9AF0D6A-162F-4E2E-9C4A-0F1421AF6A02}"/>
              </a:ext>
            </a:extLst>
          </p:cNvPr>
          <p:cNvSpPr txBox="1"/>
          <p:nvPr/>
        </p:nvSpPr>
        <p:spPr>
          <a:xfrm>
            <a:off x="2140725" y="1356221"/>
            <a:ext cx="7231875" cy="41455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3600" dirty="0">
                <a:latin typeface="Consolas" panose="020B0609020204030204" pitchFamily="49" charset="0"/>
                <a:ea typeface="微軟正黑體" panose="020B0604030504040204" pitchFamily="34" charset="-120"/>
              </a:rPr>
              <a:t>x = new </a:t>
            </a:r>
            <a:r>
              <a:rPr lang="en-US" altLang="zh-TW" sz="36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Formdata</a:t>
            </a:r>
            <a:r>
              <a:rPr lang="zh-TW" altLang="en-US" sz="36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US" altLang="zh-TW" sz="36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zh-TW" altLang="en-US" sz="3200" b="1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表單</a:t>
            </a:r>
            <a:r>
              <a:rPr lang="en-US" altLang="zh-TW" sz="36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TW" sz="3600" dirty="0">
                <a:latin typeface="Consolas" panose="020B0609020204030204" pitchFamily="49" charset="0"/>
                <a:ea typeface="微軟正黑體" panose="020B0604030504040204" pitchFamily="34" charset="-120"/>
              </a:rPr>
              <a:t>y = new </a:t>
            </a:r>
            <a:r>
              <a:rPr lang="en-US" altLang="zh-TW" sz="36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URLSearchParams</a:t>
            </a:r>
            <a:r>
              <a:rPr lang="en-US" altLang="zh-TW" sz="36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altLang="zh-TW" sz="3600" dirty="0">
                <a:latin typeface="Consolas" panose="020B0609020204030204" pitchFamily="49" charset="0"/>
                <a:ea typeface="微軟正黑體" panose="020B0604030504040204" pitchFamily="34" charset="-120"/>
              </a:rPr>
              <a:t>for ( </a:t>
            </a:r>
            <a:r>
              <a:rPr lang="en-US" altLang="zh-TW" sz="3600" dirty="0" err="1">
                <a:latin typeface="Consolas" panose="020B0609020204030204" pitchFamily="49" charset="0"/>
                <a:ea typeface="微軟正黑體" panose="020B0604030504040204" pitchFamily="34" charset="-120"/>
              </a:rPr>
              <a:t>i</a:t>
            </a:r>
            <a:r>
              <a:rPr lang="en-US" altLang="zh-TW" sz="3600" dirty="0">
                <a:latin typeface="Consolas" panose="020B0609020204030204" pitchFamily="49" charset="0"/>
                <a:ea typeface="微軟正黑體" panose="020B0604030504040204" pitchFamily="34" charset="-120"/>
              </a:rPr>
              <a:t> of x ) {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en-US" sz="3600" dirty="0" err="1">
                <a:latin typeface="Consolas" panose="020B0609020204030204" pitchFamily="49" charset="0"/>
                <a:ea typeface="微軟正黑體" panose="020B0604030504040204" pitchFamily="34" charset="-120"/>
              </a:rPr>
              <a:t>y.append</a:t>
            </a:r>
            <a:r>
              <a:rPr lang="en-US" sz="3600" dirty="0"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en-US" sz="3600" dirty="0" err="1">
                <a:latin typeface="Consolas" panose="020B0609020204030204" pitchFamily="49" charset="0"/>
                <a:ea typeface="微軟正黑體" panose="020B0604030504040204" pitchFamily="34" charset="-120"/>
              </a:rPr>
              <a:t>i</a:t>
            </a:r>
            <a:r>
              <a:rPr lang="en-US" sz="3600" dirty="0">
                <a:latin typeface="Consolas" panose="020B0609020204030204" pitchFamily="49" charset="0"/>
                <a:ea typeface="微軟正黑體" panose="020B0604030504040204" pitchFamily="34" charset="-120"/>
              </a:rPr>
              <a:t>[0],</a:t>
            </a:r>
            <a:r>
              <a:rPr lang="en-US" sz="3600" dirty="0" err="1">
                <a:latin typeface="Consolas" panose="020B0609020204030204" pitchFamily="49" charset="0"/>
                <a:ea typeface="微軟正黑體" panose="020B0604030504040204" pitchFamily="34" charset="-120"/>
              </a:rPr>
              <a:t>i</a:t>
            </a:r>
            <a:r>
              <a:rPr lang="en-US" sz="3600" dirty="0">
                <a:latin typeface="Consolas" panose="020B0609020204030204" pitchFamily="49" charset="0"/>
                <a:ea typeface="微軟正黑體" panose="020B0604030504040204" pitchFamily="34" charset="-120"/>
              </a:rPr>
              <a:t>[1])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Consolas" panose="020B0609020204030204" pitchFamily="49" charset="0"/>
                <a:ea typeface="微軟正黑體" panose="020B0604030504040204" pitchFamily="34" charset="-120"/>
              </a:rPr>
              <a:t>}</a:t>
            </a:r>
            <a:endParaRPr lang="en-AU" sz="3600" dirty="0"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465BB99F-53E9-41E6-85C2-9F5B40EDDD29}"/>
              </a:ext>
            </a:extLst>
          </p:cNvPr>
          <p:cNvSpPr txBox="1"/>
          <p:nvPr/>
        </p:nvSpPr>
        <p:spPr>
          <a:xfrm>
            <a:off x="7726096" y="5785944"/>
            <a:ext cx="460560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資料來源</a:t>
            </a:r>
            <a:r>
              <a:rPr lang="en-US" altLang="zh-TW" sz="1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en-US" altLang="zh-TW" sz="1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https://discourse.wicg.io/t/formdata-and-urlsearchparams-on-form-urlencoded-in-xhr/742</a:t>
            </a:r>
            <a:endParaRPr lang="en-AU" sz="14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57F48D2-F146-472F-9B35-0ABA3CA3AD7C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1B04704-529C-49BA-B13E-3D09162D6FA0}"/>
              </a:ext>
            </a:extLst>
          </p:cNvPr>
          <p:cNvSpPr txBox="1"/>
          <p:nvPr/>
        </p:nvSpPr>
        <p:spPr>
          <a:xfrm>
            <a:off x="11641394" y="6519877"/>
            <a:ext cx="422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12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367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42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652A6495-FC3F-4B59-A2EC-087133913AF3}"/>
              </a:ext>
            </a:extLst>
          </p:cNvPr>
          <p:cNvSpPr/>
          <p:nvPr/>
        </p:nvSpPr>
        <p:spPr>
          <a:xfrm>
            <a:off x="252247" y="231229"/>
            <a:ext cx="11676993" cy="6453350"/>
          </a:xfrm>
          <a:prstGeom prst="roundRect">
            <a:avLst>
              <a:gd name="adj" fmla="val 54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56FCA55-C309-4CD3-A5D3-530AC815951F}"/>
              </a:ext>
            </a:extLst>
          </p:cNvPr>
          <p:cNvSpPr txBox="1"/>
          <p:nvPr/>
        </p:nvSpPr>
        <p:spPr>
          <a:xfrm>
            <a:off x="1550274" y="2701939"/>
            <a:ext cx="90809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TW" sz="8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PHP RESTful API</a:t>
            </a:r>
            <a:endParaRPr lang="en-AU" sz="8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A5D845B-EB6E-4408-B20A-FB1459A0E3C6}"/>
              </a:ext>
            </a:extLst>
          </p:cNvPr>
          <p:cNvSpPr/>
          <p:nvPr/>
        </p:nvSpPr>
        <p:spPr>
          <a:xfrm rot="5400000">
            <a:off x="5945680" y="-113218"/>
            <a:ext cx="110140" cy="8648699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8201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0" y="296753"/>
            <a:ext cx="792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TW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PHP</a:t>
            </a:r>
            <a:r>
              <a:rPr lang="zh-TW" altLang="en-US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TW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Restful API </a:t>
            </a:r>
            <a:r>
              <a:rPr lang="zh-TW" altLang="en-US" sz="3200" b="1" i="0" dirty="0">
                <a:solidFill>
                  <a:srgbClr val="2021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撰寫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9AF0D6A-162F-4E2E-9C4A-0F1421AF6A02}"/>
              </a:ext>
            </a:extLst>
          </p:cNvPr>
          <p:cNvSpPr txBox="1"/>
          <p:nvPr/>
        </p:nvSpPr>
        <p:spPr>
          <a:xfrm>
            <a:off x="791350" y="2686284"/>
            <a:ext cx="818550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class </a:t>
            </a:r>
            <a:r>
              <a:rPr lang="en-AU" altLang="zh-TW" sz="32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userinfo</a:t>
            </a:r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{</a:t>
            </a:r>
          </a:p>
          <a:p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	function  __construct</a:t>
            </a:r>
            <a:r>
              <a:rPr lang="zh-TW" altLang="en-US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( </a:t>
            </a:r>
            <a:r>
              <a:rPr lang="en-AU" altLang="zh-TW" sz="32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</a:t>
            </a:r>
            <a:r>
              <a:rPr lang="en-AU" altLang="zh-TW" sz="32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db</a:t>
            </a:r>
            <a:r>
              <a:rPr lang="en-AU" altLang="zh-TW" sz="32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){</a:t>
            </a:r>
          </a:p>
          <a:p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	……</a:t>
            </a:r>
          </a:p>
          <a:p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}</a:t>
            </a:r>
          </a:p>
          <a:p>
            <a:r>
              <a:rPr lang="en-AU" altLang="zh-TW" sz="32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$model </a:t>
            </a:r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= new </a:t>
            </a:r>
            <a:r>
              <a:rPr lang="en-AU" altLang="zh-TW" sz="32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userinfo</a:t>
            </a:r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( </a:t>
            </a:r>
            <a:r>
              <a:rPr lang="en-US" altLang="zh-TW" sz="32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</a:t>
            </a:r>
            <a:r>
              <a:rPr lang="en-AU" altLang="zh-TW" sz="32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db</a:t>
            </a:r>
            <a:r>
              <a:rPr lang="en-AU" altLang="zh-TW" sz="32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  <a:endParaRPr lang="en-US" altLang="zh-TW" sz="3200" dirty="0"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6ECA2C69-EAEA-4000-B119-8A3063760C24}"/>
              </a:ext>
            </a:extLst>
          </p:cNvPr>
          <p:cNvGrpSpPr/>
          <p:nvPr/>
        </p:nvGrpSpPr>
        <p:grpSpPr>
          <a:xfrm>
            <a:off x="734200" y="1549400"/>
            <a:ext cx="2813050" cy="659540"/>
            <a:chOff x="7937500" y="3429000"/>
            <a:chExt cx="2813050" cy="659540"/>
          </a:xfrm>
        </p:grpSpPr>
        <p:sp>
          <p:nvSpPr>
            <p:cNvPr id="3" name="矩形: 圓角 2">
              <a:extLst>
                <a:ext uri="{FF2B5EF4-FFF2-40B4-BE49-F238E27FC236}">
                  <a16:creationId xmlns:a16="http://schemas.microsoft.com/office/drawing/2014/main" id="{12EFC368-7EA6-4D64-BB0A-A6AC89C40AA4}"/>
                </a:ext>
              </a:extLst>
            </p:cNvPr>
            <p:cNvSpPr/>
            <p:nvPr/>
          </p:nvSpPr>
          <p:spPr>
            <a:xfrm>
              <a:off x="7937500" y="3569550"/>
              <a:ext cx="2813050" cy="518990"/>
            </a:xfrm>
            <a:prstGeom prst="roundRect">
              <a:avLst/>
            </a:prstGeom>
            <a:solidFill>
              <a:srgbClr val="F942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7E48E1BF-4259-4DCF-8317-E88C06BDB828}"/>
                </a:ext>
              </a:extLst>
            </p:cNvPr>
            <p:cNvSpPr txBox="1"/>
            <p:nvPr/>
          </p:nvSpPr>
          <p:spPr>
            <a:xfrm>
              <a:off x="7994650" y="3429000"/>
              <a:ext cx="2755900" cy="6595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8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定義</a:t>
              </a:r>
              <a:r>
                <a:rPr lang="en-AU" altLang="zh-TW" sz="28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Class(</a:t>
              </a:r>
              <a:r>
                <a:rPr lang="zh-TW" altLang="en-US" sz="28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類別</a:t>
              </a:r>
              <a:r>
                <a:rPr lang="en-AU" altLang="zh-TW" sz="28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7C18DC24-F405-45ED-BAAE-5B240F1D7C56}"/>
              </a:ext>
            </a:extLst>
          </p:cNvPr>
          <p:cNvCxnSpPr/>
          <p:nvPr/>
        </p:nvCxnSpPr>
        <p:spPr>
          <a:xfrm>
            <a:off x="9245600" y="3429000"/>
            <a:ext cx="3810000" cy="0"/>
          </a:xfrm>
          <a:prstGeom prst="straightConnector1">
            <a:avLst/>
          </a:prstGeom>
          <a:ln w="76200">
            <a:solidFill>
              <a:srgbClr val="F942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7A71BEFE-F1EF-4EB1-9E17-D27CFCEE15E2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6615434-0D10-46AE-9968-30432AF78547}"/>
              </a:ext>
            </a:extLst>
          </p:cNvPr>
          <p:cNvSpPr txBox="1"/>
          <p:nvPr/>
        </p:nvSpPr>
        <p:spPr>
          <a:xfrm>
            <a:off x="11641394" y="6519877"/>
            <a:ext cx="422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14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513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0" y="296753"/>
            <a:ext cx="792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TW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PHP</a:t>
            </a:r>
            <a:r>
              <a:rPr lang="zh-TW" altLang="en-US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TW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Restful API </a:t>
            </a:r>
            <a:r>
              <a:rPr lang="zh-TW" altLang="en-US" sz="3200" b="1" i="0" dirty="0">
                <a:solidFill>
                  <a:srgbClr val="2021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撰寫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9AF0D6A-162F-4E2E-9C4A-0F1421AF6A02}"/>
              </a:ext>
            </a:extLst>
          </p:cNvPr>
          <p:cNvSpPr txBox="1"/>
          <p:nvPr/>
        </p:nvSpPr>
        <p:spPr>
          <a:xfrm>
            <a:off x="2188350" y="2686284"/>
            <a:ext cx="901305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Switch ( 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$_SERVER["REQUEST_METHOD"] ){</a:t>
            </a:r>
            <a:endParaRPr lang="en-AU" altLang="zh-TW" sz="3200" dirty="0"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	case  ‘</a:t>
            </a:r>
            <a:r>
              <a:rPr lang="en-AU" altLang="zh-TW" sz="32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GET</a:t>
            </a:r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’:</a:t>
            </a:r>
          </a:p>
          <a:p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		echo </a:t>
            </a:r>
            <a:r>
              <a:rPr lang="en-AU" altLang="zh-TW" sz="32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$model </a:t>
            </a:r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-&gt; </a:t>
            </a:r>
            <a:r>
              <a:rPr lang="en-AU" altLang="zh-TW" sz="32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get();</a:t>
            </a:r>
          </a:p>
          <a:p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		break;</a:t>
            </a:r>
          </a:p>
          <a:p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	……..</a:t>
            </a:r>
          </a:p>
          <a:p>
            <a:r>
              <a:rPr lang="en-AU" altLang="zh-TW" sz="3200" dirty="0">
                <a:latin typeface="Consolas" panose="020B0609020204030204" pitchFamily="49" charset="0"/>
                <a:ea typeface="微軟正黑體" panose="020B0604030504040204" pitchFamily="34" charset="-120"/>
              </a:rPr>
              <a:t>}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6ECA2C69-EAEA-4000-B119-8A3063760C24}"/>
              </a:ext>
            </a:extLst>
          </p:cNvPr>
          <p:cNvGrpSpPr/>
          <p:nvPr/>
        </p:nvGrpSpPr>
        <p:grpSpPr>
          <a:xfrm>
            <a:off x="2131200" y="1549400"/>
            <a:ext cx="2440800" cy="659540"/>
            <a:chOff x="7937500" y="3429000"/>
            <a:chExt cx="2440800" cy="659540"/>
          </a:xfrm>
        </p:grpSpPr>
        <p:sp>
          <p:nvSpPr>
            <p:cNvPr id="3" name="矩形: 圓角 2">
              <a:extLst>
                <a:ext uri="{FF2B5EF4-FFF2-40B4-BE49-F238E27FC236}">
                  <a16:creationId xmlns:a16="http://schemas.microsoft.com/office/drawing/2014/main" id="{12EFC368-7EA6-4D64-BB0A-A6AC89C40AA4}"/>
                </a:ext>
              </a:extLst>
            </p:cNvPr>
            <p:cNvSpPr/>
            <p:nvPr/>
          </p:nvSpPr>
          <p:spPr>
            <a:xfrm>
              <a:off x="7937500" y="3569550"/>
              <a:ext cx="2383650" cy="518990"/>
            </a:xfrm>
            <a:prstGeom prst="roundRect">
              <a:avLst/>
            </a:prstGeom>
            <a:solidFill>
              <a:srgbClr val="F942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7E48E1BF-4259-4DCF-8317-E88C06BDB828}"/>
                </a:ext>
              </a:extLst>
            </p:cNvPr>
            <p:cNvSpPr txBox="1"/>
            <p:nvPr/>
          </p:nvSpPr>
          <p:spPr>
            <a:xfrm>
              <a:off x="7994650" y="3429000"/>
              <a:ext cx="2383650" cy="6595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8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判斷</a:t>
              </a:r>
              <a:r>
                <a:rPr lang="en-US" altLang="zh-TW" sz="28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Method</a:t>
              </a:r>
            </a:p>
          </p:txBody>
        </p:sp>
      </p:grp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7C18DC24-F405-45ED-BAAE-5B240F1D7C56}"/>
              </a:ext>
            </a:extLst>
          </p:cNvPr>
          <p:cNvCxnSpPr/>
          <p:nvPr/>
        </p:nvCxnSpPr>
        <p:spPr>
          <a:xfrm>
            <a:off x="-2627630" y="3429000"/>
            <a:ext cx="3810000" cy="0"/>
          </a:xfrm>
          <a:prstGeom prst="straightConnector1">
            <a:avLst/>
          </a:prstGeom>
          <a:ln w="76200">
            <a:solidFill>
              <a:srgbClr val="F942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591EF94B-6905-4A1F-A393-A53D422394E0}"/>
              </a:ext>
            </a:extLst>
          </p:cNvPr>
          <p:cNvCxnSpPr/>
          <p:nvPr/>
        </p:nvCxnSpPr>
        <p:spPr>
          <a:xfrm>
            <a:off x="10935970" y="3429000"/>
            <a:ext cx="3810000" cy="0"/>
          </a:xfrm>
          <a:prstGeom prst="straightConnector1">
            <a:avLst/>
          </a:prstGeom>
          <a:ln w="76200">
            <a:solidFill>
              <a:srgbClr val="F942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6DFE2BD-7060-4623-A396-4937464C7D56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549E72A-220E-496A-9697-FDCC68EAD957}"/>
              </a:ext>
            </a:extLst>
          </p:cNvPr>
          <p:cNvSpPr txBox="1"/>
          <p:nvPr/>
        </p:nvSpPr>
        <p:spPr>
          <a:xfrm>
            <a:off x="11641394" y="6519877"/>
            <a:ext cx="422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15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00058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0" y="296753"/>
            <a:ext cx="792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TW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PHP</a:t>
            </a:r>
            <a:r>
              <a:rPr lang="zh-TW" altLang="en-US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TW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Restful API </a:t>
            </a:r>
            <a:r>
              <a:rPr lang="zh-TW" altLang="en-US" sz="3200" b="1" i="0" dirty="0">
                <a:solidFill>
                  <a:srgbClr val="202122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撰寫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9AF0D6A-162F-4E2E-9C4A-0F1421AF6A02}"/>
              </a:ext>
            </a:extLst>
          </p:cNvPr>
          <p:cNvSpPr txBox="1"/>
          <p:nvPr/>
        </p:nvSpPr>
        <p:spPr>
          <a:xfrm>
            <a:off x="2131200" y="2528995"/>
            <a:ext cx="11368900" cy="3254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</a:t>
            </a:r>
            <a:r>
              <a:rPr lang="en-AU" altLang="zh-TW" sz="28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sql</a:t>
            </a: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= </a:t>
            </a: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"SELECT * FROM journey WHERE username=?"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</a:t>
            </a:r>
            <a:r>
              <a:rPr lang="en-AU" altLang="zh-TW" sz="28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stmt</a:t>
            </a: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= $this-&gt;conn-&gt;prepare(</a:t>
            </a: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</a:t>
            </a:r>
            <a:r>
              <a:rPr lang="en-AU" altLang="zh-TW" sz="28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sql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); </a:t>
            </a:r>
          </a:p>
          <a:p>
            <a:pPr>
              <a:lnSpc>
                <a:spcPct val="150000"/>
              </a:lnSpc>
            </a:pP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</a:t>
            </a:r>
            <a:r>
              <a:rPr lang="en-AU" altLang="zh-TW" sz="28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stmt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-&gt;</a:t>
            </a:r>
            <a:r>
              <a:rPr lang="en-AU" altLang="zh-TW" sz="2800" dirty="0" err="1">
                <a:latin typeface="Consolas" panose="020B0609020204030204" pitchFamily="49" charset="0"/>
                <a:ea typeface="微軟正黑體" panose="020B0604030504040204" pitchFamily="34" charset="-120"/>
              </a:rPr>
              <a:t>bind_param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("</a:t>
            </a: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", </a:t>
            </a: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$username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</a:t>
            </a:r>
            <a:r>
              <a:rPr lang="en-AU" altLang="zh-TW" sz="28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stmt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-&gt;execute();</a:t>
            </a:r>
          </a:p>
          <a:p>
            <a:pPr>
              <a:lnSpc>
                <a:spcPct val="150000"/>
              </a:lnSpc>
            </a:pP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$</a:t>
            </a:r>
            <a:r>
              <a:rPr lang="en-AU" altLang="zh-TW" sz="28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idArray</a:t>
            </a: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=</a:t>
            </a:r>
            <a:r>
              <a:rPr lang="en-AU" altLang="zh-TW" sz="2800" dirty="0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$</a:t>
            </a:r>
            <a:r>
              <a:rPr lang="en-AU" altLang="zh-TW" sz="2800" dirty="0" err="1">
                <a:solidFill>
                  <a:srgbClr val="F94248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stmt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-&gt;</a:t>
            </a:r>
            <a:r>
              <a:rPr lang="en-AU" altLang="zh-TW" sz="2800" dirty="0" err="1">
                <a:latin typeface="Consolas" panose="020B0609020204030204" pitchFamily="49" charset="0"/>
                <a:ea typeface="微軟正黑體" panose="020B0604030504040204" pitchFamily="34" charset="-120"/>
              </a:rPr>
              <a:t>get_result</a:t>
            </a:r>
            <a:r>
              <a:rPr lang="en-AU" altLang="zh-TW" sz="2800" dirty="0">
                <a:latin typeface="Consolas" panose="020B0609020204030204" pitchFamily="49" charset="0"/>
                <a:ea typeface="微軟正黑體" panose="020B0604030504040204" pitchFamily="34" charset="-120"/>
              </a:rPr>
              <a:t>();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6ECA2C69-EAEA-4000-B119-8A3063760C24}"/>
              </a:ext>
            </a:extLst>
          </p:cNvPr>
          <p:cNvGrpSpPr/>
          <p:nvPr/>
        </p:nvGrpSpPr>
        <p:grpSpPr>
          <a:xfrm>
            <a:off x="2131200" y="1549400"/>
            <a:ext cx="2440800" cy="659540"/>
            <a:chOff x="7937500" y="3429000"/>
            <a:chExt cx="2440800" cy="659540"/>
          </a:xfrm>
        </p:grpSpPr>
        <p:sp>
          <p:nvSpPr>
            <p:cNvPr id="3" name="矩形: 圓角 2">
              <a:extLst>
                <a:ext uri="{FF2B5EF4-FFF2-40B4-BE49-F238E27FC236}">
                  <a16:creationId xmlns:a16="http://schemas.microsoft.com/office/drawing/2014/main" id="{12EFC368-7EA6-4D64-BB0A-A6AC89C40AA4}"/>
                </a:ext>
              </a:extLst>
            </p:cNvPr>
            <p:cNvSpPr/>
            <p:nvPr/>
          </p:nvSpPr>
          <p:spPr>
            <a:xfrm>
              <a:off x="7937500" y="3569550"/>
              <a:ext cx="2383650" cy="518990"/>
            </a:xfrm>
            <a:prstGeom prst="roundRect">
              <a:avLst/>
            </a:prstGeom>
            <a:solidFill>
              <a:srgbClr val="F942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7E48E1BF-4259-4DCF-8317-E88C06BDB828}"/>
                </a:ext>
              </a:extLst>
            </p:cNvPr>
            <p:cNvSpPr txBox="1"/>
            <p:nvPr/>
          </p:nvSpPr>
          <p:spPr>
            <a:xfrm>
              <a:off x="7994650" y="3429000"/>
              <a:ext cx="2383650" cy="6595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TW" sz="28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MYSQL</a:t>
              </a:r>
              <a:r>
                <a:rPr lang="zh-TW" altLang="en-US" sz="28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撰寫</a:t>
              </a:r>
              <a:endParaRPr lang="en-US" altLang="zh-TW" sz="2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7C18DC24-F405-45ED-BAAE-5B240F1D7C56}"/>
              </a:ext>
            </a:extLst>
          </p:cNvPr>
          <p:cNvCxnSpPr/>
          <p:nvPr/>
        </p:nvCxnSpPr>
        <p:spPr>
          <a:xfrm>
            <a:off x="-2627630" y="3429000"/>
            <a:ext cx="3810000" cy="0"/>
          </a:xfrm>
          <a:prstGeom prst="straightConnector1">
            <a:avLst/>
          </a:prstGeom>
          <a:ln w="76200">
            <a:solidFill>
              <a:srgbClr val="F942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CAAB601-C414-4CE5-AB48-1FB04203F6F6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65D5A58-9A1C-4B27-9AA0-36591584ACD3}"/>
              </a:ext>
            </a:extLst>
          </p:cNvPr>
          <p:cNvSpPr txBox="1"/>
          <p:nvPr/>
        </p:nvSpPr>
        <p:spPr>
          <a:xfrm>
            <a:off x="11641394" y="6519877"/>
            <a:ext cx="422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16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939163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42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652A6495-FC3F-4B59-A2EC-087133913AF3}"/>
              </a:ext>
            </a:extLst>
          </p:cNvPr>
          <p:cNvSpPr/>
          <p:nvPr/>
        </p:nvSpPr>
        <p:spPr>
          <a:xfrm>
            <a:off x="252247" y="231229"/>
            <a:ext cx="11676993" cy="6453350"/>
          </a:xfrm>
          <a:prstGeom prst="roundRect">
            <a:avLst>
              <a:gd name="adj" fmla="val 54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56FCA55-C309-4CD3-A5D3-530AC815951F}"/>
              </a:ext>
            </a:extLst>
          </p:cNvPr>
          <p:cNvSpPr txBox="1"/>
          <p:nvPr/>
        </p:nvSpPr>
        <p:spPr>
          <a:xfrm>
            <a:off x="3529614" y="2705725"/>
            <a:ext cx="48681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前端雕刻</a:t>
            </a:r>
            <a:endParaRPr lang="en-AU" sz="8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A5D845B-EB6E-4408-B20A-FB1459A0E3C6}"/>
              </a:ext>
            </a:extLst>
          </p:cNvPr>
          <p:cNvSpPr/>
          <p:nvPr/>
        </p:nvSpPr>
        <p:spPr>
          <a:xfrm rot="5400000">
            <a:off x="5732395" y="1486119"/>
            <a:ext cx="110140" cy="5450026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17976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42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圓角 1">
            <a:extLst>
              <a:ext uri="{FF2B5EF4-FFF2-40B4-BE49-F238E27FC236}">
                <a16:creationId xmlns:a16="http://schemas.microsoft.com/office/drawing/2014/main" id="{0F2507E5-97E7-424C-9966-BD7FA6718A1D}"/>
              </a:ext>
            </a:extLst>
          </p:cNvPr>
          <p:cNvSpPr/>
          <p:nvPr/>
        </p:nvSpPr>
        <p:spPr>
          <a:xfrm>
            <a:off x="252247" y="231229"/>
            <a:ext cx="11676993" cy="6453350"/>
          </a:xfrm>
          <a:prstGeom prst="roundRect">
            <a:avLst>
              <a:gd name="adj" fmla="val 54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56FCA55-C309-4CD3-A5D3-530AC815951F}"/>
              </a:ext>
            </a:extLst>
          </p:cNvPr>
          <p:cNvSpPr txBox="1"/>
          <p:nvPr/>
        </p:nvSpPr>
        <p:spPr>
          <a:xfrm>
            <a:off x="4062597" y="2705725"/>
            <a:ext cx="34497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TW" sz="8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Q &amp; A</a:t>
            </a:r>
            <a:endParaRPr lang="en-AU" sz="8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A5D845B-EB6E-4408-B20A-FB1459A0E3C6}"/>
              </a:ext>
            </a:extLst>
          </p:cNvPr>
          <p:cNvSpPr/>
          <p:nvPr/>
        </p:nvSpPr>
        <p:spPr>
          <a:xfrm rot="5400000">
            <a:off x="5732395" y="1486119"/>
            <a:ext cx="110140" cy="5450026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374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F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1" y="296753"/>
            <a:ext cx="1153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  <a:endParaRPr lang="en-AU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5980386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平行四邊形 32">
            <a:extLst>
              <a:ext uri="{FF2B5EF4-FFF2-40B4-BE49-F238E27FC236}">
                <a16:creationId xmlns:a16="http://schemas.microsoft.com/office/drawing/2014/main" id="{E53E6AEE-6AD4-4C98-95C8-F09914A56945}"/>
              </a:ext>
            </a:extLst>
          </p:cNvPr>
          <p:cNvSpPr/>
          <p:nvPr/>
        </p:nvSpPr>
        <p:spPr>
          <a:xfrm>
            <a:off x="6302965" y="-223182"/>
            <a:ext cx="5507421" cy="6857999"/>
          </a:xfrm>
          <a:prstGeom prst="parallelogram">
            <a:avLst>
              <a:gd name="adj" fmla="val 28817"/>
            </a:avLst>
          </a:prstGeom>
          <a:solidFill>
            <a:srgbClr val="FF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D411873-6A67-4CA6-A7C6-2A64EC5290D6}"/>
              </a:ext>
            </a:extLst>
          </p:cNvPr>
          <p:cNvSpPr txBox="1"/>
          <p:nvPr/>
        </p:nvSpPr>
        <p:spPr>
          <a:xfrm>
            <a:off x="876572" y="1421745"/>
            <a:ext cx="408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>
                <a:latin typeface="Impact" panose="020B0806030902050204" pitchFamily="34" charset="0"/>
                <a:ea typeface="微軟正黑體" panose="020B0604030504040204" pitchFamily="34" charset="-120"/>
              </a:rPr>
              <a:t>1</a:t>
            </a:r>
            <a:endParaRPr lang="en-AU" sz="4800" dirty="0">
              <a:latin typeface="Impact" panose="020B080603090205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2" name="平行四邊形 11">
            <a:extLst>
              <a:ext uri="{FF2B5EF4-FFF2-40B4-BE49-F238E27FC236}">
                <a16:creationId xmlns:a16="http://schemas.microsoft.com/office/drawing/2014/main" id="{E2976858-5D34-438B-A693-80DCE2C9E0C8}"/>
              </a:ext>
            </a:extLst>
          </p:cNvPr>
          <p:cNvSpPr/>
          <p:nvPr/>
        </p:nvSpPr>
        <p:spPr>
          <a:xfrm>
            <a:off x="6684580" y="223183"/>
            <a:ext cx="5379602" cy="6634816"/>
          </a:xfrm>
          <a:prstGeom prst="parallelogram">
            <a:avLst>
              <a:gd name="adj" fmla="val 28817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23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平行四邊形 30">
            <a:extLst>
              <a:ext uri="{FF2B5EF4-FFF2-40B4-BE49-F238E27FC236}">
                <a16:creationId xmlns:a16="http://schemas.microsoft.com/office/drawing/2014/main" id="{18FDD5CB-35E2-4C36-B114-9A43655B13FC}"/>
              </a:ext>
            </a:extLst>
          </p:cNvPr>
          <p:cNvSpPr/>
          <p:nvPr/>
        </p:nvSpPr>
        <p:spPr>
          <a:xfrm>
            <a:off x="6951925" y="519936"/>
            <a:ext cx="5507421" cy="6857999"/>
          </a:xfrm>
          <a:prstGeom prst="parallelogram">
            <a:avLst>
              <a:gd name="adj" fmla="val 28817"/>
            </a:avLst>
          </a:prstGeom>
          <a:solidFill>
            <a:srgbClr val="000000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373F4516-96C5-4B3D-9347-25BFB8AB942E}"/>
              </a:ext>
            </a:extLst>
          </p:cNvPr>
          <p:cNvSpPr txBox="1"/>
          <p:nvPr/>
        </p:nvSpPr>
        <p:spPr>
          <a:xfrm>
            <a:off x="876572" y="2425373"/>
            <a:ext cx="408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>
                <a:latin typeface="Impact" panose="020B0806030902050204" pitchFamily="34" charset="0"/>
                <a:ea typeface="微軟正黑體" panose="020B0604030504040204" pitchFamily="34" charset="-120"/>
              </a:rPr>
              <a:t>2</a:t>
            </a:r>
            <a:endParaRPr lang="en-AU" sz="4800" dirty="0">
              <a:latin typeface="Impact" panose="020B080603090205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EED43AF3-A73A-48AB-ADC5-896E0CF6579A}"/>
              </a:ext>
            </a:extLst>
          </p:cNvPr>
          <p:cNvSpPr txBox="1"/>
          <p:nvPr/>
        </p:nvSpPr>
        <p:spPr>
          <a:xfrm>
            <a:off x="876572" y="3429001"/>
            <a:ext cx="408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>
                <a:latin typeface="Impact" panose="020B0806030902050204" pitchFamily="34" charset="0"/>
                <a:ea typeface="微軟正黑體" panose="020B0604030504040204" pitchFamily="34" charset="-120"/>
              </a:rPr>
              <a:t>3</a:t>
            </a:r>
            <a:endParaRPr lang="en-AU" sz="4800" dirty="0">
              <a:latin typeface="Impact" panose="020B080603090205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8EDBC5C4-8B1B-4EE9-836A-BF46F354210A}"/>
              </a:ext>
            </a:extLst>
          </p:cNvPr>
          <p:cNvSpPr txBox="1"/>
          <p:nvPr/>
        </p:nvSpPr>
        <p:spPr>
          <a:xfrm>
            <a:off x="876572" y="4432629"/>
            <a:ext cx="408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>
                <a:latin typeface="Impact" panose="020B0806030902050204" pitchFamily="34" charset="0"/>
                <a:ea typeface="微軟正黑體" panose="020B0604030504040204" pitchFamily="34" charset="-120"/>
              </a:rPr>
              <a:t>4</a:t>
            </a:r>
            <a:endParaRPr lang="en-AU" sz="4800" dirty="0">
              <a:latin typeface="Impact" panose="020B080603090205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05B892E4-AF06-4B35-8782-4BCB6678C547}"/>
              </a:ext>
            </a:extLst>
          </p:cNvPr>
          <p:cNvSpPr txBox="1"/>
          <p:nvPr/>
        </p:nvSpPr>
        <p:spPr>
          <a:xfrm>
            <a:off x="876572" y="5436255"/>
            <a:ext cx="408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>
                <a:latin typeface="Impact" panose="020B0806030902050204" pitchFamily="34" charset="0"/>
                <a:ea typeface="微軟正黑體" panose="020B0604030504040204" pitchFamily="34" charset="-120"/>
              </a:rPr>
              <a:t>5</a:t>
            </a:r>
            <a:endParaRPr lang="en-AU" sz="4800" dirty="0">
              <a:latin typeface="Impact" panose="020B080603090205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FED539BC-CDEF-4178-BA17-97F5D72AD617}"/>
              </a:ext>
            </a:extLst>
          </p:cNvPr>
          <p:cNvSpPr txBox="1"/>
          <p:nvPr/>
        </p:nvSpPr>
        <p:spPr>
          <a:xfrm>
            <a:off x="1433184" y="1555365"/>
            <a:ext cx="3887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專案概述與</a:t>
            </a:r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4D028AD7-7E72-4C33-9BF6-8AF620FF3521}"/>
              </a:ext>
            </a:extLst>
          </p:cNvPr>
          <p:cNvSpPr txBox="1"/>
          <p:nvPr/>
        </p:nvSpPr>
        <p:spPr>
          <a:xfrm>
            <a:off x="1433184" y="2556365"/>
            <a:ext cx="4137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Javascript</a:t>
            </a:r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Fetch API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F5CD847F-E5C8-46A4-AFB8-A49B36C2018E}"/>
              </a:ext>
            </a:extLst>
          </p:cNvPr>
          <p:cNvSpPr txBox="1"/>
          <p:nvPr/>
        </p:nvSpPr>
        <p:spPr>
          <a:xfrm>
            <a:off x="1433184" y="5559365"/>
            <a:ext cx="3887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Q &amp; A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7694E7B7-576D-485B-B5E0-B6742A52574B}"/>
              </a:ext>
            </a:extLst>
          </p:cNvPr>
          <p:cNvSpPr txBox="1"/>
          <p:nvPr/>
        </p:nvSpPr>
        <p:spPr>
          <a:xfrm>
            <a:off x="1433184" y="4558365"/>
            <a:ext cx="3887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前端雕刻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A1BF8647-0C23-4D21-B515-5DBC10E681FE}"/>
              </a:ext>
            </a:extLst>
          </p:cNvPr>
          <p:cNvSpPr txBox="1"/>
          <p:nvPr/>
        </p:nvSpPr>
        <p:spPr>
          <a:xfrm>
            <a:off x="1433184" y="3557365"/>
            <a:ext cx="3887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PHP RESTful API</a:t>
            </a:r>
          </a:p>
        </p:txBody>
      </p:sp>
    </p:spTree>
    <p:extLst>
      <p:ext uri="{BB962C8B-B14F-4D97-AF65-F5344CB8AC3E}">
        <p14:creationId xmlns:p14="http://schemas.microsoft.com/office/powerpoint/2010/main" val="2310825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A5D845B-EB6E-4408-B20A-FB1459A0E3C6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FF9900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56FCA55-C309-4CD3-A5D3-530AC815951F}"/>
              </a:ext>
            </a:extLst>
          </p:cNvPr>
          <p:cNvSpPr txBox="1"/>
          <p:nvPr/>
        </p:nvSpPr>
        <p:spPr>
          <a:xfrm>
            <a:off x="780831" y="296753"/>
            <a:ext cx="2017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分工內容</a:t>
            </a:r>
            <a:endParaRPr lang="en-AU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B4DE0663-6740-4EEC-9722-BF74C649B2F1}"/>
              </a:ext>
            </a:extLst>
          </p:cNvPr>
          <p:cNvCxnSpPr>
            <a:cxnSpLocks/>
          </p:cNvCxnSpPr>
          <p:nvPr/>
        </p:nvCxnSpPr>
        <p:spPr>
          <a:xfrm>
            <a:off x="383458" y="1072055"/>
            <a:ext cx="1103179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群組 5">
            <a:extLst>
              <a:ext uri="{FF2B5EF4-FFF2-40B4-BE49-F238E27FC236}">
                <a16:creationId xmlns:a16="http://schemas.microsoft.com/office/drawing/2014/main" id="{5398DBB8-5AC2-48BA-B700-5CFB2383FDD8}"/>
              </a:ext>
            </a:extLst>
          </p:cNvPr>
          <p:cNvGrpSpPr/>
          <p:nvPr/>
        </p:nvGrpSpPr>
        <p:grpSpPr>
          <a:xfrm>
            <a:off x="494879" y="2055709"/>
            <a:ext cx="2845239" cy="3668682"/>
            <a:chOff x="780830" y="1621148"/>
            <a:chExt cx="2845239" cy="3668682"/>
          </a:xfrm>
        </p:grpSpPr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197077CD-DE7D-4EEF-821D-C6324B1411BE}"/>
                </a:ext>
              </a:extLst>
            </p:cNvPr>
            <p:cNvSpPr txBox="1"/>
            <p:nvPr/>
          </p:nvSpPr>
          <p:spPr>
            <a:xfrm>
              <a:off x="780830" y="1621148"/>
              <a:ext cx="22146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PHP</a:t>
              </a:r>
              <a:r>
                <a:rPr lang="zh-TW" altLang="en-US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API</a:t>
              </a:r>
              <a:endParaRPr lang="en-AU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CDC7C1BE-6557-4AD2-B9F0-6213A13CD53D}"/>
                </a:ext>
              </a:extLst>
            </p:cNvPr>
            <p:cNvSpPr txBox="1"/>
            <p:nvPr/>
          </p:nvSpPr>
          <p:spPr>
            <a:xfrm>
              <a:off x="780831" y="2690372"/>
              <a:ext cx="28452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資料庫</a:t>
              </a:r>
              <a:r>
                <a:rPr lang="en-US" altLang="zh-TW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MYSQL</a:t>
              </a:r>
              <a:r>
                <a:rPr lang="zh-TW" altLang="en-US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處理</a:t>
              </a:r>
              <a:endParaRPr lang="en-AU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C848A087-F7E8-42BA-A9E4-0E8A9E2A9AB4}"/>
                </a:ext>
              </a:extLst>
            </p:cNvPr>
            <p:cNvSpPr txBox="1"/>
            <p:nvPr/>
          </p:nvSpPr>
          <p:spPr>
            <a:xfrm>
              <a:off x="780831" y="3759596"/>
              <a:ext cx="24804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altLang="zh-TW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Python</a:t>
              </a:r>
              <a:r>
                <a:rPr lang="zh-TW" altLang="en-US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爬蟲資料</a:t>
              </a:r>
              <a:endParaRPr lang="en-AU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5F2FB770-01A8-4D50-8853-AE3C5CE0D3A9}"/>
                </a:ext>
              </a:extLst>
            </p:cNvPr>
            <p:cNvSpPr txBox="1"/>
            <p:nvPr/>
          </p:nvSpPr>
          <p:spPr>
            <a:xfrm>
              <a:off x="780830" y="4828165"/>
              <a:ext cx="24804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前後端整合</a:t>
              </a:r>
              <a:endParaRPr lang="en-AU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561E1F79-3911-404E-A59B-CC132408C5C6}"/>
              </a:ext>
            </a:extLst>
          </p:cNvPr>
          <p:cNvSpPr txBox="1"/>
          <p:nvPr/>
        </p:nvSpPr>
        <p:spPr>
          <a:xfrm>
            <a:off x="6753646" y="2054165"/>
            <a:ext cx="1562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UI</a:t>
            </a:r>
            <a:r>
              <a:rPr lang="zh-TW" altLang="en-US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UX</a:t>
            </a:r>
            <a:endParaRPr lang="en-AU" sz="24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B2270E2A-8B05-4169-BBF9-16B7802CC46F}"/>
              </a:ext>
            </a:extLst>
          </p:cNvPr>
          <p:cNvSpPr txBox="1"/>
          <p:nvPr/>
        </p:nvSpPr>
        <p:spPr>
          <a:xfrm>
            <a:off x="6753645" y="3123061"/>
            <a:ext cx="3137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  <a:endParaRPr lang="en-AU" sz="24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1FDA1630-6148-49CB-AE08-AEAB4F178419}"/>
              </a:ext>
            </a:extLst>
          </p:cNvPr>
          <p:cNvSpPr txBox="1"/>
          <p:nvPr/>
        </p:nvSpPr>
        <p:spPr>
          <a:xfrm>
            <a:off x="6753644" y="4194157"/>
            <a:ext cx="2480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期末報告</a:t>
            </a:r>
            <a:endParaRPr lang="en-AU" sz="24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74242A6F-9D57-4EFD-96EF-2E70E061D2B0}"/>
              </a:ext>
            </a:extLst>
          </p:cNvPr>
          <p:cNvSpPr txBox="1"/>
          <p:nvPr/>
        </p:nvSpPr>
        <p:spPr>
          <a:xfrm>
            <a:off x="4353332" y="3120535"/>
            <a:ext cx="1266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黃思嘉</a:t>
            </a:r>
            <a:endParaRPr lang="en-AU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0F28159B-18D9-4067-9D43-CE230E3CDAE5}"/>
              </a:ext>
            </a:extLst>
          </p:cNvPr>
          <p:cNvSpPr txBox="1"/>
          <p:nvPr/>
        </p:nvSpPr>
        <p:spPr>
          <a:xfrm>
            <a:off x="4353332" y="4189104"/>
            <a:ext cx="1266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邱晨儒</a:t>
            </a:r>
            <a:endParaRPr lang="en-AU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2A7F87BA-592E-41F8-B06E-A93C4A8ABFB4}"/>
              </a:ext>
            </a:extLst>
          </p:cNvPr>
          <p:cNvSpPr txBox="1"/>
          <p:nvPr/>
        </p:nvSpPr>
        <p:spPr>
          <a:xfrm>
            <a:off x="4353332" y="5262725"/>
            <a:ext cx="1266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梁育誠</a:t>
            </a:r>
            <a:endParaRPr lang="en-AU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37797798-2448-46FC-9018-EF37B432F27D}"/>
              </a:ext>
            </a:extLst>
          </p:cNvPr>
          <p:cNvSpPr txBox="1"/>
          <p:nvPr/>
        </p:nvSpPr>
        <p:spPr>
          <a:xfrm>
            <a:off x="9394059" y="2028975"/>
            <a:ext cx="1266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梁育誠</a:t>
            </a:r>
            <a:endParaRPr lang="en-AU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AA5468EA-5465-48B7-927A-1B9971403624}"/>
              </a:ext>
            </a:extLst>
          </p:cNvPr>
          <p:cNvGrpSpPr/>
          <p:nvPr/>
        </p:nvGrpSpPr>
        <p:grpSpPr>
          <a:xfrm>
            <a:off x="3544018" y="1771900"/>
            <a:ext cx="1266718" cy="803286"/>
            <a:chOff x="3714638" y="1337339"/>
            <a:chExt cx="1266718" cy="803286"/>
          </a:xfrm>
        </p:grpSpPr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18C04DF2-5379-456D-949E-E4F8C4A3A2CA}"/>
                </a:ext>
              </a:extLst>
            </p:cNvPr>
            <p:cNvSpPr txBox="1"/>
            <p:nvPr/>
          </p:nvSpPr>
          <p:spPr>
            <a:xfrm>
              <a:off x="3714638" y="1617405"/>
              <a:ext cx="12667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黃思嘉</a:t>
              </a:r>
              <a:endParaRPr lang="en-AU" sz="28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8219771B-400D-4002-BDBD-3ED2E7DE9A96}"/>
                </a:ext>
              </a:extLst>
            </p:cNvPr>
            <p:cNvSpPr txBox="1"/>
            <p:nvPr/>
          </p:nvSpPr>
          <p:spPr>
            <a:xfrm>
              <a:off x="4046652" y="1337339"/>
              <a:ext cx="5998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撰寫</a:t>
              </a:r>
              <a:endParaRPr lang="en-AU" sz="16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" name="群組 1">
            <a:extLst>
              <a:ext uri="{FF2B5EF4-FFF2-40B4-BE49-F238E27FC236}">
                <a16:creationId xmlns:a16="http://schemas.microsoft.com/office/drawing/2014/main" id="{9264A22A-E104-4040-A716-B072638DB0DA}"/>
              </a:ext>
            </a:extLst>
          </p:cNvPr>
          <p:cNvGrpSpPr/>
          <p:nvPr/>
        </p:nvGrpSpPr>
        <p:grpSpPr>
          <a:xfrm>
            <a:off x="5142750" y="1771900"/>
            <a:ext cx="1266718" cy="805586"/>
            <a:chOff x="4955406" y="1337339"/>
            <a:chExt cx="1266718" cy="805586"/>
          </a:xfrm>
        </p:grpSpPr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2CD713FC-E3F1-4666-85F6-7FBD4C509AFD}"/>
                </a:ext>
              </a:extLst>
            </p:cNvPr>
            <p:cNvSpPr txBox="1"/>
            <p:nvPr/>
          </p:nvSpPr>
          <p:spPr>
            <a:xfrm>
              <a:off x="4955406" y="1619705"/>
              <a:ext cx="12667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梁育誠</a:t>
              </a:r>
              <a:endParaRPr lang="en-AU" sz="28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1E3A7845-8BE9-475E-9AF3-C1245AC99290}"/>
                </a:ext>
              </a:extLst>
            </p:cNvPr>
            <p:cNvSpPr txBox="1"/>
            <p:nvPr/>
          </p:nvSpPr>
          <p:spPr>
            <a:xfrm>
              <a:off x="5301794" y="1337339"/>
              <a:ext cx="5998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修改</a:t>
              </a:r>
              <a:endParaRPr lang="en-AU" sz="16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4586D9BA-2C74-4A7C-9538-4C567DAE2442}"/>
              </a:ext>
            </a:extLst>
          </p:cNvPr>
          <p:cNvGrpSpPr/>
          <p:nvPr/>
        </p:nvGrpSpPr>
        <p:grpSpPr>
          <a:xfrm>
            <a:off x="8697622" y="2821562"/>
            <a:ext cx="1266718" cy="803286"/>
            <a:chOff x="3714638" y="1337339"/>
            <a:chExt cx="1266718" cy="803286"/>
          </a:xfrm>
        </p:grpSpPr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A0B17113-8010-4A99-A00F-84255DE359B7}"/>
                </a:ext>
              </a:extLst>
            </p:cNvPr>
            <p:cNvSpPr txBox="1"/>
            <p:nvPr/>
          </p:nvSpPr>
          <p:spPr>
            <a:xfrm>
              <a:off x="3714638" y="1617405"/>
              <a:ext cx="12667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黃思嘉</a:t>
              </a:r>
              <a:endParaRPr lang="en-AU" sz="28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02A41477-9251-4137-980B-9CE4CBDE4014}"/>
                </a:ext>
              </a:extLst>
            </p:cNvPr>
            <p:cNvSpPr txBox="1"/>
            <p:nvPr/>
          </p:nvSpPr>
          <p:spPr>
            <a:xfrm>
              <a:off x="4046652" y="1337339"/>
              <a:ext cx="5998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草稿</a:t>
              </a:r>
              <a:endParaRPr lang="en-AU" sz="16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369A6388-92D9-49B5-B4DB-B32B759E9195}"/>
              </a:ext>
            </a:extLst>
          </p:cNvPr>
          <p:cNvGrpSpPr/>
          <p:nvPr/>
        </p:nvGrpSpPr>
        <p:grpSpPr>
          <a:xfrm>
            <a:off x="10296354" y="2821562"/>
            <a:ext cx="1266718" cy="805586"/>
            <a:chOff x="4955406" y="1337339"/>
            <a:chExt cx="1266718" cy="805586"/>
          </a:xfrm>
        </p:grpSpPr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25254BA3-B01E-4633-A436-E133BA93ED38}"/>
                </a:ext>
              </a:extLst>
            </p:cNvPr>
            <p:cNvSpPr txBox="1"/>
            <p:nvPr/>
          </p:nvSpPr>
          <p:spPr>
            <a:xfrm>
              <a:off x="4955406" y="1619705"/>
              <a:ext cx="12667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梁育誠</a:t>
              </a:r>
              <a:endParaRPr lang="en-AU" sz="28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8" name="文字方塊 37">
              <a:extLst>
                <a:ext uri="{FF2B5EF4-FFF2-40B4-BE49-F238E27FC236}">
                  <a16:creationId xmlns:a16="http://schemas.microsoft.com/office/drawing/2014/main" id="{6B4D6FFD-7504-4E2D-8867-9A8D4FB953BD}"/>
                </a:ext>
              </a:extLst>
            </p:cNvPr>
            <p:cNvSpPr txBox="1"/>
            <p:nvPr/>
          </p:nvSpPr>
          <p:spPr>
            <a:xfrm>
              <a:off x="5301794" y="1337339"/>
              <a:ext cx="5998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完稿</a:t>
              </a:r>
              <a:endParaRPr lang="en-AU" sz="16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70F49362-D7C1-4091-9288-84D794078046}"/>
              </a:ext>
            </a:extLst>
          </p:cNvPr>
          <p:cNvSpPr txBox="1"/>
          <p:nvPr/>
        </p:nvSpPr>
        <p:spPr>
          <a:xfrm>
            <a:off x="9394059" y="4153209"/>
            <a:ext cx="1266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梁育誠</a:t>
            </a:r>
            <a:endParaRPr lang="en-AU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434D7667-22F4-49B7-B88B-18CF95EB86A7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9DD6AC8-759E-48CE-AE8E-F045F11938F3}"/>
              </a:ext>
            </a:extLst>
          </p:cNvPr>
          <p:cNvSpPr txBox="1"/>
          <p:nvPr/>
        </p:nvSpPr>
        <p:spPr>
          <a:xfrm>
            <a:off x="11749549" y="6519877"/>
            <a:ext cx="314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3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287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1" y="296753"/>
            <a:ext cx="2080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專案目標</a:t>
            </a:r>
            <a:endParaRPr lang="en-AU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FED539BC-CDEF-4178-BA17-97F5D72AD617}"/>
              </a:ext>
            </a:extLst>
          </p:cNvPr>
          <p:cNvSpPr txBox="1"/>
          <p:nvPr/>
        </p:nvSpPr>
        <p:spPr>
          <a:xfrm>
            <a:off x="712470" y="1860165"/>
            <a:ext cx="9913242" cy="3406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本專案之目標為利用</a:t>
            </a:r>
            <a:r>
              <a:rPr lang="en-US" altLang="zh-TW" sz="28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php+</a:t>
            </a:r>
            <a:r>
              <a:rPr lang="zh-TW" altLang="en-US" sz="28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前端語言</a:t>
            </a:r>
            <a:r>
              <a:rPr lang="en-US" altLang="zh-TW" sz="28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28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Ｍ</a:t>
            </a:r>
            <a:r>
              <a:rPr lang="en-US" altLang="zh-TW" sz="2800" b="1" dirty="0" err="1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ySQL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撰寫出一份前後端結合的網站，提供鐵道迷一處可以瀏覽全台各有特色之車站，安排自己的行程，走遍台灣。同時也能提供非鐵道迷相關鐵路知識，更加認識台灣台鐵悠久綿長的歷史足跡。</a:t>
            </a:r>
            <a:endParaRPr lang="en-AU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1AACFB1-2D34-4CBE-9B51-682D05B806DA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3858E3F-BD07-41AA-9611-09FAE568BD5F}"/>
              </a:ext>
            </a:extLst>
          </p:cNvPr>
          <p:cNvSpPr txBox="1"/>
          <p:nvPr/>
        </p:nvSpPr>
        <p:spPr>
          <a:xfrm>
            <a:off x="11749549" y="6519877"/>
            <a:ext cx="314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4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98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42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652A6495-FC3F-4B59-A2EC-087133913AF3}"/>
              </a:ext>
            </a:extLst>
          </p:cNvPr>
          <p:cNvSpPr/>
          <p:nvPr/>
        </p:nvSpPr>
        <p:spPr>
          <a:xfrm>
            <a:off x="252247" y="231229"/>
            <a:ext cx="11676993" cy="6453350"/>
          </a:xfrm>
          <a:prstGeom prst="roundRect">
            <a:avLst>
              <a:gd name="adj" fmla="val 54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56FCA55-C309-4CD3-A5D3-530AC815951F}"/>
              </a:ext>
            </a:extLst>
          </p:cNvPr>
          <p:cNvSpPr txBox="1"/>
          <p:nvPr/>
        </p:nvSpPr>
        <p:spPr>
          <a:xfrm>
            <a:off x="2909504" y="2705725"/>
            <a:ext cx="63729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</a:t>
            </a:r>
            <a:r>
              <a:rPr lang="en-US" altLang="zh-TW" sz="8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</a:t>
            </a:r>
            <a:endParaRPr lang="en-AU" sz="8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A5D845B-EB6E-4408-B20A-FB1459A0E3C6}"/>
              </a:ext>
            </a:extLst>
          </p:cNvPr>
          <p:cNvSpPr/>
          <p:nvPr/>
        </p:nvSpPr>
        <p:spPr>
          <a:xfrm rot="5400000">
            <a:off x="5732395" y="1486119"/>
            <a:ext cx="110140" cy="5450026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0074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42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652A6495-FC3F-4B59-A2EC-087133913AF3}"/>
              </a:ext>
            </a:extLst>
          </p:cNvPr>
          <p:cNvSpPr/>
          <p:nvPr/>
        </p:nvSpPr>
        <p:spPr>
          <a:xfrm>
            <a:off x="252247" y="231229"/>
            <a:ext cx="11676993" cy="6453350"/>
          </a:xfrm>
          <a:prstGeom prst="roundRect">
            <a:avLst>
              <a:gd name="adj" fmla="val 54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56FCA55-C309-4CD3-A5D3-530AC815951F}"/>
              </a:ext>
            </a:extLst>
          </p:cNvPr>
          <p:cNvSpPr txBox="1"/>
          <p:nvPr/>
        </p:nvSpPr>
        <p:spPr>
          <a:xfrm>
            <a:off x="2909504" y="2705725"/>
            <a:ext cx="67551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TW" sz="8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Js Fetch API</a:t>
            </a:r>
            <a:endParaRPr lang="en-AU" sz="8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A5D845B-EB6E-4408-B20A-FB1459A0E3C6}"/>
              </a:ext>
            </a:extLst>
          </p:cNvPr>
          <p:cNvSpPr/>
          <p:nvPr/>
        </p:nvSpPr>
        <p:spPr>
          <a:xfrm rot="5400000">
            <a:off x="6144464" y="1074049"/>
            <a:ext cx="110140" cy="6274165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6961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0" y="296753"/>
            <a:ext cx="792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Application Programming Interface</a:t>
            </a:r>
            <a:r>
              <a:rPr lang="en-US" altLang="zh-TW" sz="20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(API)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FED539BC-CDEF-4178-BA17-97F5D72AD617}"/>
              </a:ext>
            </a:extLst>
          </p:cNvPr>
          <p:cNvSpPr txBox="1"/>
          <p:nvPr/>
        </p:nvSpPr>
        <p:spPr>
          <a:xfrm>
            <a:off x="3593690" y="3118695"/>
            <a:ext cx="50046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i="0">
                <a:solidFill>
                  <a:srgbClr val="202122"/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zh-TW" altLang="en-US" sz="6000" b="1" dirty="0">
                <a:solidFill>
                  <a:srgbClr val="F9424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應用程式介面</a:t>
            </a:r>
            <a:endParaRPr lang="en-AU" sz="6000" b="1" dirty="0">
              <a:solidFill>
                <a:srgbClr val="F9424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F24F361-B4A6-4A7B-969E-4D729B33CBC4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3B0D411-A5A1-45CF-B896-D776B3F333D9}"/>
              </a:ext>
            </a:extLst>
          </p:cNvPr>
          <p:cNvSpPr txBox="1"/>
          <p:nvPr/>
        </p:nvSpPr>
        <p:spPr>
          <a:xfrm>
            <a:off x="11749549" y="6519877"/>
            <a:ext cx="314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7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040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0" y="296753"/>
            <a:ext cx="792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Application Programming Interface</a:t>
            </a:r>
            <a:r>
              <a:rPr lang="en-US" altLang="zh-TW" sz="20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(API)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6DCE356-7FDE-46EC-8977-175DF8B985BA}"/>
              </a:ext>
            </a:extLst>
          </p:cNvPr>
          <p:cNvGrpSpPr/>
          <p:nvPr/>
        </p:nvGrpSpPr>
        <p:grpSpPr>
          <a:xfrm>
            <a:off x="2741589" y="1796949"/>
            <a:ext cx="6708821" cy="4373716"/>
            <a:chOff x="2741589" y="1796949"/>
            <a:chExt cx="6708821" cy="4373716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D97356C-FD6A-49B8-839D-75702CFCEC58}"/>
                </a:ext>
              </a:extLst>
            </p:cNvPr>
            <p:cNvSpPr txBox="1"/>
            <p:nvPr/>
          </p:nvSpPr>
          <p:spPr>
            <a:xfrm>
              <a:off x="4067334" y="1796949"/>
              <a:ext cx="356911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3200" i="0">
                  <a:solidFill>
                    <a:srgbClr val="202122"/>
                  </a:solidFill>
                  <a:effectLst/>
                  <a:latin typeface="Arial" panose="020B0604020202020204" pitchFamily="34" charset="0"/>
                </a:defRPr>
              </a:lvl1pPr>
            </a:lstStyle>
            <a:p>
              <a:r>
                <a:rPr lang="zh-TW" altLang="en-US" sz="4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想喝一瓶紅茶</a:t>
              </a:r>
              <a:endParaRPr lang="en-AU" sz="4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E7B6B3DE-1CFE-4618-83FB-DB0DA8D8CA10}"/>
                </a:ext>
              </a:extLst>
            </p:cNvPr>
            <p:cNvSpPr txBox="1"/>
            <p:nvPr/>
          </p:nvSpPr>
          <p:spPr>
            <a:xfrm>
              <a:off x="2741589" y="3504727"/>
              <a:ext cx="67088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3200" i="0">
                  <a:solidFill>
                    <a:srgbClr val="202122"/>
                  </a:solidFill>
                  <a:effectLst/>
                  <a:latin typeface="Arial" panose="020B0604020202020204" pitchFamily="34" charset="0"/>
                </a:defRPr>
              </a:lvl1pPr>
            </a:lstStyle>
            <a:p>
              <a:r>
                <a:rPr lang="zh-TW" altLang="en-US" sz="4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在販賣機上按了紅茶按鈕</a:t>
              </a:r>
              <a:endParaRPr lang="en-AU" sz="4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333F1F2B-F841-4A7C-B2DC-2964964E5B92}"/>
                </a:ext>
              </a:extLst>
            </p:cNvPr>
            <p:cNvSpPr txBox="1"/>
            <p:nvPr/>
          </p:nvSpPr>
          <p:spPr>
            <a:xfrm>
              <a:off x="3485578" y="5401224"/>
              <a:ext cx="473262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3200" i="0">
                  <a:solidFill>
                    <a:srgbClr val="202122"/>
                  </a:solidFill>
                  <a:effectLst/>
                  <a:latin typeface="Arial" panose="020B0604020202020204" pitchFamily="34" charset="0"/>
                </a:defRPr>
              </a:lvl1pPr>
            </a:lstStyle>
            <a:p>
              <a:r>
                <a:rPr lang="zh-TW" altLang="en-US" sz="44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從取物口拿出紅茶</a:t>
              </a:r>
              <a:endParaRPr lang="en-AU" sz="4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3" name="直線單箭頭接點 2">
              <a:extLst>
                <a:ext uri="{FF2B5EF4-FFF2-40B4-BE49-F238E27FC236}">
                  <a16:creationId xmlns:a16="http://schemas.microsoft.com/office/drawing/2014/main" id="{9907600D-919D-457F-9B10-BF38ACC7BC83}"/>
                </a:ext>
              </a:extLst>
            </p:cNvPr>
            <p:cNvCxnSpPr/>
            <p:nvPr/>
          </p:nvCxnSpPr>
          <p:spPr>
            <a:xfrm>
              <a:off x="5851889" y="2650838"/>
              <a:ext cx="0" cy="7024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單箭頭接點 11">
              <a:extLst>
                <a:ext uri="{FF2B5EF4-FFF2-40B4-BE49-F238E27FC236}">
                  <a16:creationId xmlns:a16="http://schemas.microsoft.com/office/drawing/2014/main" id="{98BF8D69-1DDC-41C0-94D1-AFCB5BA72604}"/>
                </a:ext>
              </a:extLst>
            </p:cNvPr>
            <p:cNvCxnSpPr/>
            <p:nvPr/>
          </p:nvCxnSpPr>
          <p:spPr>
            <a:xfrm>
              <a:off x="5851889" y="4514051"/>
              <a:ext cx="0" cy="7024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F3C5AFF3-4C88-4906-9D50-D8790350405C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7D7559B8-91CC-42FC-824A-9BAD28A6FF5F}"/>
              </a:ext>
            </a:extLst>
          </p:cNvPr>
          <p:cNvSpPr txBox="1"/>
          <p:nvPr/>
        </p:nvSpPr>
        <p:spPr>
          <a:xfrm>
            <a:off x="11749549" y="6519877"/>
            <a:ext cx="314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8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690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id="{EE53871F-BE8D-41AA-B455-CDF822840262}"/>
              </a:ext>
            </a:extLst>
          </p:cNvPr>
          <p:cNvSpPr/>
          <p:nvPr/>
        </p:nvSpPr>
        <p:spPr>
          <a:xfrm>
            <a:off x="602330" y="306913"/>
            <a:ext cx="110140" cy="522397"/>
          </a:xfrm>
          <a:prstGeom prst="rect">
            <a:avLst/>
          </a:prstGeom>
          <a:solidFill>
            <a:srgbClr val="F942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BBA6D1A-F55D-467B-9388-DA5F3AA11A20}"/>
              </a:ext>
            </a:extLst>
          </p:cNvPr>
          <p:cNvSpPr txBox="1"/>
          <p:nvPr/>
        </p:nvSpPr>
        <p:spPr>
          <a:xfrm>
            <a:off x="780830" y="296753"/>
            <a:ext cx="7920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Application Programming Interface</a:t>
            </a:r>
            <a:r>
              <a:rPr lang="en-US" altLang="zh-TW" sz="20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(API)</a:t>
            </a:r>
            <a:endParaRPr lang="en-AU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2E2480CD-6B88-4DD5-9051-F0BC1C4E80E1}"/>
              </a:ext>
            </a:extLst>
          </p:cNvPr>
          <p:cNvCxnSpPr>
            <a:cxnSpLocks/>
          </p:cNvCxnSpPr>
          <p:nvPr/>
        </p:nvCxnSpPr>
        <p:spPr>
          <a:xfrm>
            <a:off x="357352" y="1072055"/>
            <a:ext cx="1098907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4A491A4B-85CD-4BB7-92D3-8E1D6F92EC9D}"/>
              </a:ext>
            </a:extLst>
          </p:cNvPr>
          <p:cNvGrpSpPr/>
          <p:nvPr/>
        </p:nvGrpSpPr>
        <p:grpSpPr>
          <a:xfrm>
            <a:off x="2914375" y="1824222"/>
            <a:ext cx="5787172" cy="4079843"/>
            <a:chOff x="4030953" y="1824222"/>
            <a:chExt cx="5787172" cy="4079843"/>
          </a:xfrm>
        </p:grpSpPr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39AF0D6A-162F-4E2E-9C4A-0F1421AF6A02}"/>
                </a:ext>
              </a:extLst>
            </p:cNvPr>
            <p:cNvSpPr txBox="1"/>
            <p:nvPr/>
          </p:nvSpPr>
          <p:spPr>
            <a:xfrm>
              <a:off x="4030953" y="1824223"/>
              <a:ext cx="105378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32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紅茶</a:t>
              </a:r>
              <a:endParaRPr lang="en-AU" sz="3200" dirty="0"/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9D26F2D8-A81E-4235-B433-9FAB5AB3E561}"/>
                </a:ext>
              </a:extLst>
            </p:cNvPr>
            <p:cNvSpPr txBox="1"/>
            <p:nvPr/>
          </p:nvSpPr>
          <p:spPr>
            <a:xfrm>
              <a:off x="4030953" y="2989245"/>
              <a:ext cx="142047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32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販賣機</a:t>
              </a:r>
              <a:endParaRPr lang="en-AU" sz="3200" dirty="0"/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E429736A-9BEF-486A-8219-76617B798528}"/>
                </a:ext>
              </a:extLst>
            </p:cNvPr>
            <p:cNvSpPr txBox="1"/>
            <p:nvPr/>
          </p:nvSpPr>
          <p:spPr>
            <a:xfrm>
              <a:off x="4030954" y="4154267"/>
              <a:ext cx="281783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32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按了紅茶按鈕</a:t>
              </a:r>
              <a:endParaRPr lang="en-AU" sz="3200" dirty="0"/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02F176A3-D1B4-415F-AD98-328F01D8F490}"/>
                </a:ext>
              </a:extLst>
            </p:cNvPr>
            <p:cNvSpPr txBox="1"/>
            <p:nvPr/>
          </p:nvSpPr>
          <p:spPr>
            <a:xfrm>
              <a:off x="4030953" y="5319290"/>
              <a:ext cx="142047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3200" b="1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取物口</a:t>
              </a:r>
              <a:endParaRPr lang="en-AU" sz="3200" dirty="0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C466516C-622C-459C-ABCA-7A24C22EAE4E}"/>
                </a:ext>
              </a:extLst>
            </p:cNvPr>
            <p:cNvSpPr txBox="1"/>
            <p:nvPr/>
          </p:nvSpPr>
          <p:spPr>
            <a:xfrm>
              <a:off x="7599374" y="2989245"/>
              <a:ext cx="2218751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32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後端</a:t>
              </a:r>
              <a:r>
                <a:rPr lang="en-US" altLang="zh-TW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資料庫</a:t>
              </a:r>
              <a:r>
                <a:rPr lang="en-US" altLang="zh-TW" sz="24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en-AU" sz="3200" dirty="0">
                <a:solidFill>
                  <a:srgbClr val="F94248"/>
                </a:solidFill>
              </a:endParaRP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09215BE2-3C55-48EA-8D6B-EA2C68A361FF}"/>
                </a:ext>
              </a:extLst>
            </p:cNvPr>
            <p:cNvSpPr txBox="1"/>
            <p:nvPr/>
          </p:nvSpPr>
          <p:spPr>
            <a:xfrm>
              <a:off x="7599374" y="1824222"/>
              <a:ext cx="105378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32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數據</a:t>
              </a:r>
              <a:endParaRPr lang="en-AU" sz="3200" dirty="0">
                <a:solidFill>
                  <a:srgbClr val="F94248"/>
                </a:solidFill>
              </a:endParaRP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2F892747-D0A3-43AA-9A5B-2FD66D8FE749}"/>
                </a:ext>
              </a:extLst>
            </p:cNvPr>
            <p:cNvSpPr txBox="1"/>
            <p:nvPr/>
          </p:nvSpPr>
          <p:spPr>
            <a:xfrm>
              <a:off x="7599374" y="5319290"/>
              <a:ext cx="105378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32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前端</a:t>
              </a:r>
              <a:endParaRPr lang="en-AU" sz="3200" dirty="0">
                <a:solidFill>
                  <a:srgbClr val="F94248"/>
                </a:solidFill>
              </a:endParaRPr>
            </a:p>
          </p:txBody>
        </p:sp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4D7F84E6-55D6-4EFE-BBF2-A17E707B0A8B}"/>
                </a:ext>
              </a:extLst>
            </p:cNvPr>
            <p:cNvSpPr txBox="1"/>
            <p:nvPr/>
          </p:nvSpPr>
          <p:spPr>
            <a:xfrm>
              <a:off x="7599374" y="4154268"/>
              <a:ext cx="105378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3200" b="1" dirty="0">
                  <a:solidFill>
                    <a:srgbClr val="F94248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請求</a:t>
              </a:r>
              <a:endParaRPr lang="en-AU" sz="3200" dirty="0">
                <a:solidFill>
                  <a:srgbClr val="F94248"/>
                </a:solidFill>
              </a:endParaRPr>
            </a:p>
          </p:txBody>
        </p:sp>
      </p:grpSp>
      <p:sp>
        <p:nvSpPr>
          <p:cNvPr id="34" name="矩形 33">
            <a:extLst>
              <a:ext uri="{FF2B5EF4-FFF2-40B4-BE49-F238E27FC236}">
                <a16:creationId xmlns:a16="http://schemas.microsoft.com/office/drawing/2014/main" id="{145ED8F7-3022-4E10-9774-0C931F515D0A}"/>
              </a:ext>
            </a:extLst>
          </p:cNvPr>
          <p:cNvSpPr/>
          <p:nvPr/>
        </p:nvSpPr>
        <p:spPr>
          <a:xfrm>
            <a:off x="0" y="6551087"/>
            <a:ext cx="12192000" cy="306913"/>
          </a:xfrm>
          <a:prstGeom prst="rect">
            <a:avLst/>
          </a:prstGeom>
          <a:solidFill>
            <a:srgbClr val="F94248"/>
          </a:solidFill>
          <a:ln>
            <a:solidFill>
              <a:srgbClr val="F94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8EBA6EF2-CDC8-4C54-8F31-53200A3995FF}"/>
              </a:ext>
            </a:extLst>
          </p:cNvPr>
          <p:cNvSpPr txBox="1"/>
          <p:nvPr/>
        </p:nvSpPr>
        <p:spPr>
          <a:xfrm>
            <a:off x="11749549" y="6519877"/>
            <a:ext cx="314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</a:rPr>
              <a:t>93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914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677</TotalTime>
  <Words>482</Words>
  <Application>Microsoft Office PowerPoint</Application>
  <PresentationFormat>寬螢幕</PresentationFormat>
  <Paragraphs>127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微軟正黑體</vt:lpstr>
      <vt:lpstr>Arial</vt:lpstr>
      <vt:lpstr>Calibri</vt:lpstr>
      <vt:lpstr>Calibri Light</vt:lpstr>
      <vt:lpstr>Consolas</vt:lpstr>
      <vt:lpstr>Impact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第10組</dc:title>
  <dc:creator>user</dc:creator>
  <cp:lastModifiedBy>梁育誠</cp:lastModifiedBy>
  <cp:revision>47</cp:revision>
  <dcterms:created xsi:type="dcterms:W3CDTF">2021-01-09T03:51:30Z</dcterms:created>
  <dcterms:modified xsi:type="dcterms:W3CDTF">2021-06-30T07:34:38Z</dcterms:modified>
</cp:coreProperties>
</file>

<file path=docProps/thumbnail.jpeg>
</file>